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B304"/>
    <a:srgbClr val="0046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9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37045616"/>
      </p:ext>
    </p:extLst>
  </p:cSld>
  <p:clrMapOvr>
    <a:masterClrMapping/>
  </p:clrMapOvr>
  <p:transition spd="med"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157968"/>
      </p:ext>
    </p:extLst>
  </p:cSld>
  <p:clrMapOvr>
    <a:masterClrMapping/>
  </p:clrMapOvr>
  <p:transition spd="med"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03751514"/>
      </p:ext>
    </p:extLst>
  </p:cSld>
  <p:clrMapOvr>
    <a:masterClrMapping/>
  </p:clrMapOvr>
  <p:transition spd="med"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6053191"/>
      </p:ext>
    </p:extLst>
  </p:cSld>
  <p:clrMapOvr>
    <a:masterClrMapping/>
  </p:clrMapOvr>
  <p:transition spd="med"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30389230"/>
      </p:ext>
    </p:extLst>
  </p:cSld>
  <p:clrMapOvr>
    <a:masterClrMapping/>
  </p:clrMapOvr>
  <p:transition spd="med"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96460103"/>
      </p:ext>
    </p:extLst>
  </p:cSld>
  <p:clrMapOvr>
    <a:masterClrMapping/>
  </p:clrMapOvr>
  <p:transition spd="med"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3151740"/>
      </p:ext>
    </p:extLst>
  </p:cSld>
  <p:clrMapOvr>
    <a:masterClrMapping/>
  </p:clrMapOvr>
  <p:transition spd="med"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51305117"/>
      </p:ext>
    </p:extLst>
  </p:cSld>
  <p:clrMapOvr>
    <a:masterClrMapping/>
  </p:clrMapOvr>
  <p:transition spd="med"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19916036"/>
      </p:ext>
    </p:extLst>
  </p:cSld>
  <p:clrMapOvr>
    <a:masterClrMapping/>
  </p:clrMapOvr>
  <p:transition spd="med"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4220704"/>
      </p:ext>
    </p:extLst>
  </p:cSld>
  <p:clrMapOvr>
    <a:masterClrMapping/>
  </p:clrMapOvr>
  <p:transition spd="med"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52668441"/>
      </p:ext>
    </p:extLst>
  </p:cSld>
  <p:clrMapOvr>
    <a:masterClrMapping/>
  </p:clrMapOvr>
  <p:transition spd="med"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9FE2C-C2D7-428D-8FFA-13BA17A11D0D}" type="datetimeFigureOut">
              <a:rPr lang="es-MX" smtClean="0"/>
              <a:t>28/06/2023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C6FDD7-4C75-424E-A1CD-2F6BCC2C1C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8242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dissolv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gif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slide" Target="slide9.xml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1263" y1="85435" x2="31263" y2="85435"/>
                        <a14:backgroundMark x1="28480" y1="78696" x2="74518" y2="79130"/>
                        <a14:backgroundMark x1="43683" y1="85000" x2="43683" y2="85000"/>
                        <a14:backgroundMark x1="38758" y1="65435" x2="38758" y2="65435"/>
                        <a14:backgroundMark x1="41542" y1="67391" x2="41542" y2="67391"/>
                        <a14:backgroundMark x1="61456" y1="66957" x2="61456" y2="66957"/>
                        <a14:backgroundMark x1="58887" y1="68043" x2="62313" y2="671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395" y="627797"/>
            <a:ext cx="4877116" cy="480401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7356143" y="6529331"/>
            <a:ext cx="4090771" cy="493819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1300346" y="6334780"/>
            <a:ext cx="1446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2-A</a:t>
            </a:r>
            <a:endParaRPr lang="es-MX" sz="28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0" y="6268635"/>
            <a:ext cx="5316173" cy="76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52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2774950" y="5043604"/>
            <a:ext cx="1892300" cy="1799993"/>
          </a:xfrm>
          <a:prstGeom prst="ellipse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5861050" y="5058007"/>
            <a:ext cx="1892300" cy="1799993"/>
          </a:xfrm>
          <a:prstGeom prst="ellipse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4451350" y="3488320"/>
            <a:ext cx="1892300" cy="1799993"/>
          </a:xfrm>
          <a:prstGeom prst="ellipse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2774950" y="1756008"/>
            <a:ext cx="1892300" cy="1799993"/>
          </a:xfrm>
          <a:prstGeom prst="ellipse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1295400" y="-43985"/>
            <a:ext cx="1892300" cy="1799993"/>
          </a:xfrm>
          <a:prstGeom prst="ellipse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8718550" y="5058007"/>
            <a:ext cx="1892300" cy="1799993"/>
          </a:xfrm>
          <a:prstGeom prst="ellipse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5908675" y="1799993"/>
            <a:ext cx="1892300" cy="1799993"/>
          </a:xfrm>
          <a:prstGeom prst="ellipse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4095750" y="0"/>
            <a:ext cx="1892300" cy="1799993"/>
          </a:xfrm>
          <a:prstGeom prst="ellipse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7308850" y="3708401"/>
            <a:ext cx="1892300" cy="1799993"/>
          </a:xfrm>
          <a:prstGeom prst="ellipse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8709025" y="1908408"/>
            <a:ext cx="1892300" cy="1799993"/>
          </a:xfrm>
          <a:prstGeom prst="ellipse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10128250" y="3708401"/>
            <a:ext cx="1892300" cy="1799993"/>
          </a:xfrm>
          <a:prstGeom prst="ellipse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7308850" y="0"/>
            <a:ext cx="1892300" cy="1799993"/>
          </a:xfrm>
          <a:prstGeom prst="ellipse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10109200" y="260815"/>
            <a:ext cx="1892300" cy="1799993"/>
          </a:xfrm>
          <a:prstGeom prst="ellipse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-39687" y="1675628"/>
            <a:ext cx="1892300" cy="1799993"/>
          </a:xfrm>
          <a:prstGeom prst="ellipse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1533525" y="3475621"/>
            <a:ext cx="1892300" cy="1799993"/>
          </a:xfrm>
          <a:prstGeom prst="ellipse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161" t="16922" r="30181" b="10831"/>
          <a:stretch/>
        </p:blipFill>
        <p:spPr>
          <a:xfrm>
            <a:off x="152400" y="5043603"/>
            <a:ext cx="1892300" cy="1799993"/>
          </a:xfrm>
          <a:prstGeom prst="ellipse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 rotWithShape="1">
          <a:blip r:embed="rId4"/>
          <a:srcRect l="17594" r="18945" b="55119"/>
          <a:stretch/>
        </p:blipFill>
        <p:spPr>
          <a:xfrm>
            <a:off x="3479800" y="1997309"/>
            <a:ext cx="5168900" cy="2396892"/>
          </a:xfrm>
          <a:prstGeom prst="rect">
            <a:avLst/>
          </a:prstGeom>
        </p:spPr>
      </p:pic>
      <p:pic>
        <p:nvPicPr>
          <p:cNvPr id="2052" name="Picture 4" descr="dibujos animados - boom - explosión de cómic 8513651 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100" y="133582"/>
            <a:ext cx="10323099" cy="6710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937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08000" y="1054100"/>
            <a:ext cx="11074400" cy="5334000"/>
          </a:xfrm>
          <a:prstGeom prst="rect">
            <a:avLst/>
          </a:prstGeom>
          <a:solidFill>
            <a:schemeClr val="accent1">
              <a:lumMod val="50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/>
          <p:cNvSpPr txBox="1"/>
          <p:nvPr/>
        </p:nvSpPr>
        <p:spPr>
          <a:xfrm>
            <a:off x="4102100" y="342900"/>
            <a:ext cx="3886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500" b="1" dirty="0" smtClean="0">
                <a:solidFill>
                  <a:schemeClr val="bg1"/>
                </a:solidFill>
              </a:rPr>
              <a:t>Que es Python y tkinter</a:t>
            </a:r>
            <a:endParaRPr lang="es-MX" sz="2500" b="1" dirty="0">
              <a:solidFill>
                <a:schemeClr val="bg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2794000" y="1435100"/>
            <a:ext cx="86233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/>
            </a:r>
            <a:br>
              <a:rPr lang="es-MX" dirty="0"/>
            </a:br>
            <a:r>
              <a:rPr lang="es-MX" sz="2000" b="1" dirty="0">
                <a:solidFill>
                  <a:schemeClr val="bg1"/>
                </a:solidFill>
              </a:rPr>
              <a:t>Python es un lenguaje de programación muy popular y fácil de aprender. Es como un idioma que las computadoras pueden entender para realizar diferentes tareas. Puedes usar Python para crear programas, juegos y hacer todo tipo de cosas interesantes en la computadora.</a:t>
            </a:r>
            <a:endParaRPr lang="es-MX" sz="2000" b="1" dirty="0">
              <a:solidFill>
                <a:schemeClr val="bg1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3504" t="9117" r="13686" b="7671"/>
          <a:stretch/>
        </p:blipFill>
        <p:spPr>
          <a:xfrm>
            <a:off x="9512300" y="4051299"/>
            <a:ext cx="1689100" cy="1447801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977900" y="4051299"/>
            <a:ext cx="81534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Tkinter es una biblioteca de Python que te permite crear interfaces gráficas, es decir, puedes hacer programas con botones, ventanas, imágenes y más cosas que puedas ver y usar en la pantalla de tu computadora. Con Tkinter, puedes crear tus propias aplicaciones interactivas y divertidas.</a:t>
            </a:r>
          </a:p>
        </p:txBody>
      </p:sp>
      <p:pic>
        <p:nvPicPr>
          <p:cNvPr id="1026" name="Picture 2" descr="What is Python ? Why is Python widely used ? - Learn Code ..."/>
          <p:cNvPicPr>
            <a:picLocks noChangeAspect="1" noChangeArrowheads="1" noCrop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48" y="1610840"/>
            <a:ext cx="1673713" cy="167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854064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3330054"/>
            <a:ext cx="12192000" cy="3527946"/>
          </a:xfrm>
          <a:prstGeom prst="rect">
            <a:avLst/>
          </a:prstGeom>
          <a:solidFill>
            <a:srgbClr val="00462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4219432" y="2461722"/>
            <a:ext cx="3753135" cy="131018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5400" b="1" smtClean="0">
                <a:solidFill>
                  <a:schemeClr val="tx1"/>
                </a:solidFill>
              </a:rPr>
              <a:t>INDICE</a:t>
            </a:r>
            <a:endParaRPr lang="es-MX" sz="5400" b="1">
              <a:solidFill>
                <a:schemeClr val="tx1"/>
              </a:solidFill>
            </a:endParaRPr>
          </a:p>
        </p:txBody>
      </p:sp>
      <p:sp>
        <p:nvSpPr>
          <p:cNvPr id="4" name="CuadroTexto 3">
            <a:hlinkClick r:id="rId2" action="ppaction://hlinksldjump"/>
          </p:cNvPr>
          <p:cNvSpPr txBox="1"/>
          <p:nvPr/>
        </p:nvSpPr>
        <p:spPr>
          <a:xfrm>
            <a:off x="336884" y="3985146"/>
            <a:ext cx="3882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ventana principal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hlinkClick r:id="rId3" action="ppaction://hlinksldjump"/>
          </p:cNvPr>
          <p:cNvSpPr txBox="1"/>
          <p:nvPr/>
        </p:nvSpPr>
        <p:spPr>
          <a:xfrm>
            <a:off x="336884" y="5283073"/>
            <a:ext cx="3882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Creación de 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rectángulo </a:t>
            </a:r>
            <a:r>
              <a:rPr lang="es-MX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blanco,titulo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hlinkClick r:id="rId4" action="ppaction://hlinksldjump"/>
          </p:cNvPr>
          <p:cNvSpPr txBox="1"/>
          <p:nvPr/>
        </p:nvSpPr>
        <p:spPr>
          <a:xfrm>
            <a:off x="6095999" y="3912048"/>
            <a:ext cx="4957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los botones que abren 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cada una de sus ventanas correspondientes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>
            <a:hlinkClick r:id="rId5" action="ppaction://hlinksldjump"/>
          </p:cNvPr>
          <p:cNvSpPr txBox="1"/>
          <p:nvPr/>
        </p:nvSpPr>
        <p:spPr>
          <a:xfrm>
            <a:off x="6095999" y="5094027"/>
            <a:ext cx="5277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las 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cajas de texto donde se introducen los números que se elevaran a la potencia o sacaran raíz cuadrada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lecha derecha 10"/>
          <p:cNvSpPr/>
          <p:nvPr/>
        </p:nvSpPr>
        <p:spPr>
          <a:xfrm>
            <a:off x="11373852" y="4631477"/>
            <a:ext cx="657727" cy="462550"/>
          </a:xfrm>
          <a:prstGeom prst="rightArrow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hlinkClick r:id="rId6" action="ppaction://hlinksldjump"/>
          </p:cNvPr>
          <p:cNvSpPr txBox="1"/>
          <p:nvPr/>
        </p:nvSpPr>
        <p:spPr>
          <a:xfrm>
            <a:off x="-3898230" y="4235213"/>
            <a:ext cx="3914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las formulas 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 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hacen que 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eleven las potencias o se saquen </a:t>
            </a:r>
            <a:r>
              <a:rPr lang="es-MX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raizes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cuadradas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hlinkClick r:id="rId7" action="ppaction://hlinksldjump"/>
          </p:cNvPr>
          <p:cNvSpPr txBox="1"/>
          <p:nvPr/>
        </p:nvSpPr>
        <p:spPr>
          <a:xfrm>
            <a:off x="12929576" y="5094027"/>
            <a:ext cx="3339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del bucle de las ventanas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721881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7.40741E-7 L -0.36315 -0.00347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29" y="-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11111E-6 L -0.36576 -0.00278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94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07407E-6 L -0.94935 -0.02314 " pathEditMode="relative" rAng="0" ptsTypes="AA">
                                      <p:cBhvr>
                                        <p:cTn id="1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474" y="-115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56 -1.48148E-6 L -0.91615 -0.02037 " pathEditMode="relative" rAng="0" ptsTypes="AA">
                                      <p:cBhvr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885" y="-101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966 0.12986 L 0.34609 0.13264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77" y="150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-0.5073 -4.07407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3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9" grpId="0"/>
      <p:bldP spid="10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628650" y="1733550"/>
            <a:ext cx="10553700" cy="4591050"/>
          </a:xfrm>
          <a:prstGeom prst="rect">
            <a:avLst/>
          </a:prstGeom>
          <a:solidFill>
            <a:schemeClr val="accent1">
              <a:lumMod val="50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/>
          <p:cNvSpPr/>
          <p:nvPr/>
        </p:nvSpPr>
        <p:spPr>
          <a:xfrm>
            <a:off x="0" y="400050"/>
            <a:ext cx="5194300" cy="723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ventana </a:t>
            </a:r>
            <a:r>
              <a:rPr lang="es-MX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principal</a:t>
            </a:r>
            <a:endParaRPr lang="es-MX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4531" y="2586790"/>
            <a:ext cx="6112947" cy="1598083"/>
          </a:xfrm>
          <a:prstGeom prst="rect">
            <a:avLst/>
          </a:prstGeom>
        </p:spPr>
      </p:pic>
      <p:cxnSp>
        <p:nvCxnSpPr>
          <p:cNvPr id="12" name="Conector recto de flecha 11"/>
          <p:cNvCxnSpPr>
            <a:stCxn id="13" idx="3"/>
          </p:cNvCxnSpPr>
          <p:nvPr/>
        </p:nvCxnSpPr>
        <p:spPr>
          <a:xfrm>
            <a:off x="3149600" y="2231525"/>
            <a:ext cx="1711158" cy="74027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/>
          <p:cNvSpPr txBox="1"/>
          <p:nvPr/>
        </p:nvSpPr>
        <p:spPr>
          <a:xfrm>
            <a:off x="986588" y="2077636"/>
            <a:ext cx="2163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smtClean="0">
                <a:solidFill>
                  <a:schemeClr val="bg1"/>
                </a:solidFill>
              </a:rPr>
              <a:t>Esta línea crea la ventana</a:t>
            </a:r>
            <a:endParaRPr lang="es-MX" sz="1400" dirty="0">
              <a:solidFill>
                <a:schemeClr val="bg1"/>
              </a:solidFill>
            </a:endParaRPr>
          </a:p>
        </p:txBody>
      </p:sp>
      <p:cxnSp>
        <p:nvCxnSpPr>
          <p:cNvPr id="18" name="Conector recto de flecha 17"/>
          <p:cNvCxnSpPr/>
          <p:nvPr/>
        </p:nvCxnSpPr>
        <p:spPr>
          <a:xfrm>
            <a:off x="3489156" y="3341132"/>
            <a:ext cx="1328489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/>
          <p:cNvSpPr txBox="1"/>
          <p:nvPr/>
        </p:nvSpPr>
        <p:spPr>
          <a:xfrm>
            <a:off x="825500" y="2971800"/>
            <a:ext cx="2663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smtClean="0">
                <a:solidFill>
                  <a:schemeClr val="bg1"/>
                </a:solidFill>
              </a:rPr>
              <a:t>Esta línea es para establecer un titulo a la ventana creada</a:t>
            </a:r>
            <a:endParaRPr lang="es-MX" sz="1400" dirty="0">
              <a:solidFill>
                <a:schemeClr val="bg1"/>
              </a:solidFill>
            </a:endParaRPr>
          </a:p>
        </p:txBody>
      </p:sp>
      <p:cxnSp>
        <p:nvCxnSpPr>
          <p:cNvPr id="22" name="Conector recto de flecha 21"/>
          <p:cNvCxnSpPr/>
          <p:nvPr/>
        </p:nvCxnSpPr>
        <p:spPr>
          <a:xfrm flipV="1">
            <a:off x="3392905" y="3669540"/>
            <a:ext cx="1381626" cy="46585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736600" y="3843010"/>
            <a:ext cx="257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smtClean="0">
                <a:solidFill>
                  <a:schemeClr val="bg1"/>
                </a:solidFill>
              </a:rPr>
              <a:t>Esta línea es para establecerle un tamaño a la ventana</a:t>
            </a:r>
            <a:endParaRPr lang="es-MX" sz="1400" dirty="0">
              <a:solidFill>
                <a:schemeClr val="bg1"/>
              </a:solidFill>
            </a:endParaRPr>
          </a:p>
        </p:txBody>
      </p:sp>
      <p:cxnSp>
        <p:nvCxnSpPr>
          <p:cNvPr id="27" name="Conector recto de flecha 26"/>
          <p:cNvCxnSpPr/>
          <p:nvPr/>
        </p:nvCxnSpPr>
        <p:spPr>
          <a:xfrm flipV="1">
            <a:off x="4355932" y="4122559"/>
            <a:ext cx="680788" cy="72864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uadroTexto 29"/>
          <p:cNvSpPr txBox="1"/>
          <p:nvPr/>
        </p:nvSpPr>
        <p:spPr>
          <a:xfrm>
            <a:off x="2782804" y="4915152"/>
            <a:ext cx="18172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smtClean="0">
                <a:solidFill>
                  <a:schemeClr val="bg1"/>
                </a:solidFill>
              </a:rPr>
              <a:t>Esta línea es para configurar la ventana</a:t>
            </a:r>
            <a:endParaRPr lang="es-MX" sz="1400" dirty="0">
              <a:solidFill>
                <a:schemeClr val="bg1"/>
              </a:solidFill>
            </a:endParaRPr>
          </a:p>
        </p:txBody>
      </p:sp>
      <p:cxnSp>
        <p:nvCxnSpPr>
          <p:cNvPr id="31" name="Conector recto de flecha 30"/>
          <p:cNvCxnSpPr/>
          <p:nvPr/>
        </p:nvCxnSpPr>
        <p:spPr>
          <a:xfrm flipV="1">
            <a:off x="7041982" y="4255621"/>
            <a:ext cx="318087" cy="5388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uadroTexto 33"/>
          <p:cNvSpPr txBox="1"/>
          <p:nvPr/>
        </p:nvSpPr>
        <p:spPr>
          <a:xfrm>
            <a:off x="5438274" y="4915152"/>
            <a:ext cx="2512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err="1" smtClean="0">
                <a:solidFill>
                  <a:schemeClr val="bg1"/>
                </a:solidFill>
              </a:rPr>
              <a:t>Background</a:t>
            </a:r>
            <a:r>
              <a:rPr lang="es-MX" sz="1400" dirty="0" smtClean="0">
                <a:solidFill>
                  <a:schemeClr val="bg1"/>
                </a:solidFill>
              </a:rPr>
              <a:t> o </a:t>
            </a:r>
            <a:r>
              <a:rPr lang="es-MX" sz="1400" dirty="0" err="1" smtClean="0">
                <a:solidFill>
                  <a:schemeClr val="bg1"/>
                </a:solidFill>
              </a:rPr>
              <a:t>bg</a:t>
            </a:r>
            <a:r>
              <a:rPr lang="es-MX" sz="1400" dirty="0" smtClean="0">
                <a:solidFill>
                  <a:schemeClr val="bg1"/>
                </a:solidFill>
              </a:rPr>
              <a:t> para cambiarle el fondo</a:t>
            </a:r>
            <a:endParaRPr lang="es-MX" sz="1400" dirty="0">
              <a:solidFill>
                <a:schemeClr val="bg1"/>
              </a:solidFill>
            </a:endParaRPr>
          </a:p>
        </p:txBody>
      </p:sp>
      <p:cxnSp>
        <p:nvCxnSpPr>
          <p:cNvPr id="35" name="Conector recto de flecha 34"/>
          <p:cNvCxnSpPr/>
          <p:nvPr/>
        </p:nvCxnSpPr>
        <p:spPr>
          <a:xfrm flipV="1">
            <a:off x="9252284" y="4135399"/>
            <a:ext cx="1315" cy="54488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uadroTexto 37"/>
          <p:cNvSpPr txBox="1"/>
          <p:nvPr/>
        </p:nvSpPr>
        <p:spPr>
          <a:xfrm>
            <a:off x="8764001" y="4794473"/>
            <a:ext cx="22809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smtClean="0">
                <a:solidFill>
                  <a:schemeClr val="bg1"/>
                </a:solidFill>
              </a:rPr>
              <a:t>El color de la ventana</a:t>
            </a:r>
            <a:endParaRPr lang="es-MX" sz="1400" dirty="0">
              <a:solidFill>
                <a:schemeClr val="bg1"/>
              </a:solidFill>
            </a:endParaRPr>
          </a:p>
        </p:txBody>
      </p:sp>
      <p:sp>
        <p:nvSpPr>
          <p:cNvPr id="39" name="CuadroTexto 38">
            <a:hlinkClick r:id="rId3" action="ppaction://hlinksldjump"/>
          </p:cNvPr>
          <p:cNvSpPr txBox="1"/>
          <p:nvPr/>
        </p:nvSpPr>
        <p:spPr>
          <a:xfrm>
            <a:off x="8019" y="6534343"/>
            <a:ext cx="105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INDICE</a:t>
            </a:r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192164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28650" y="1733550"/>
            <a:ext cx="10553700" cy="4591050"/>
          </a:xfrm>
          <a:prstGeom prst="rect">
            <a:avLst/>
          </a:prstGeom>
          <a:solidFill>
            <a:schemeClr val="accent1">
              <a:lumMod val="50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/>
          <p:cNvSpPr/>
          <p:nvPr/>
        </p:nvSpPr>
        <p:spPr>
          <a:xfrm>
            <a:off x="0" y="216568"/>
            <a:ext cx="8172450" cy="10177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Creación de el rectángulo </a:t>
            </a:r>
            <a:r>
              <a:rPr lang="es-MX" sz="24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blanco,titulo</a:t>
            </a:r>
            <a:endParaRPr lang="es-MX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uadroTexto 17">
            <a:hlinkClick r:id="rId2" action="ppaction://hlinksldjump"/>
          </p:cNvPr>
          <p:cNvSpPr txBox="1"/>
          <p:nvPr/>
        </p:nvSpPr>
        <p:spPr>
          <a:xfrm>
            <a:off x="11135225" y="6488668"/>
            <a:ext cx="105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INDICE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173" y="2556468"/>
            <a:ext cx="6267932" cy="800548"/>
          </a:xfrm>
          <a:prstGeom prst="rect">
            <a:avLst/>
          </a:prstGeom>
        </p:spPr>
      </p:pic>
      <p:cxnSp>
        <p:nvCxnSpPr>
          <p:cNvPr id="6" name="Conector recto de flecha 5"/>
          <p:cNvCxnSpPr/>
          <p:nvPr/>
        </p:nvCxnSpPr>
        <p:spPr>
          <a:xfrm>
            <a:off x="3289200" y="2786435"/>
            <a:ext cx="1054100" cy="1530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/>
          <p:cNvSpPr txBox="1"/>
          <p:nvPr/>
        </p:nvSpPr>
        <p:spPr>
          <a:xfrm>
            <a:off x="831750" y="2583302"/>
            <a:ext cx="2374900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>
                <a:solidFill>
                  <a:schemeClr val="bg1"/>
                </a:solidFill>
              </a:rPr>
              <a:t>RECTANGULO BLANCO</a:t>
            </a:r>
            <a:endParaRPr lang="es-MX" b="1" dirty="0">
              <a:solidFill>
                <a:schemeClr val="bg1"/>
              </a:solidFill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6650" y="3856251"/>
            <a:ext cx="7535455" cy="901065"/>
          </a:xfrm>
          <a:prstGeom prst="rect">
            <a:avLst/>
          </a:prstGeom>
        </p:spPr>
      </p:pic>
      <p:cxnSp>
        <p:nvCxnSpPr>
          <p:cNvPr id="13" name="Conector recto de flecha 12"/>
          <p:cNvCxnSpPr/>
          <p:nvPr/>
        </p:nvCxnSpPr>
        <p:spPr>
          <a:xfrm>
            <a:off x="2080406" y="4153711"/>
            <a:ext cx="1054100" cy="1530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078303" y="3870434"/>
            <a:ext cx="1079500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TITULO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244494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28650" y="1733550"/>
            <a:ext cx="10553700" cy="4591050"/>
          </a:xfrm>
          <a:prstGeom prst="rect">
            <a:avLst/>
          </a:prstGeom>
          <a:solidFill>
            <a:schemeClr val="accent1">
              <a:lumMod val="50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16568"/>
            <a:ext cx="8172450" cy="10177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los botones que abren cada una de sus ventanas correspondientes</a:t>
            </a:r>
            <a:endParaRPr lang="es-MX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hlinkClick r:id="rId2" action="ppaction://hlinksldjump"/>
          </p:cNvPr>
          <p:cNvSpPr txBox="1"/>
          <p:nvPr/>
        </p:nvSpPr>
        <p:spPr>
          <a:xfrm>
            <a:off x="11135225" y="6488668"/>
            <a:ext cx="105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INDICE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0237" y="2843568"/>
            <a:ext cx="7689125" cy="845515"/>
          </a:xfrm>
          <a:prstGeom prst="rect">
            <a:avLst/>
          </a:prstGeom>
        </p:spPr>
      </p:pic>
      <p:cxnSp>
        <p:nvCxnSpPr>
          <p:cNvPr id="7" name="Conector recto de flecha 6"/>
          <p:cNvCxnSpPr/>
          <p:nvPr/>
        </p:nvCxnSpPr>
        <p:spPr>
          <a:xfrm flipV="1">
            <a:off x="2193732" y="3224001"/>
            <a:ext cx="1229878" cy="10421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/>
          <p:cNvSpPr txBox="1"/>
          <p:nvPr/>
        </p:nvSpPr>
        <p:spPr>
          <a:xfrm>
            <a:off x="628650" y="2868519"/>
            <a:ext cx="2393950" cy="710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BOTON DE RAIZ CUADRADA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3610" y="4909538"/>
            <a:ext cx="7662380" cy="75068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624271" y="4994434"/>
            <a:ext cx="2184400" cy="710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BOTON ELEVAR POTENCIAS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Conector recto de flecha 10"/>
          <p:cNvCxnSpPr>
            <a:endCxn id="9" idx="1"/>
          </p:cNvCxnSpPr>
          <p:nvPr/>
        </p:nvCxnSpPr>
        <p:spPr>
          <a:xfrm flipV="1">
            <a:off x="2193732" y="5284880"/>
            <a:ext cx="1229878" cy="1279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0142922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28650" y="1733550"/>
            <a:ext cx="10553700" cy="4591050"/>
          </a:xfrm>
          <a:prstGeom prst="rect">
            <a:avLst/>
          </a:prstGeom>
          <a:solidFill>
            <a:schemeClr val="accent1">
              <a:lumMod val="50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16568"/>
            <a:ext cx="8172450" cy="12392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las cajas de texto donde se introducen los números que se elevaran a la potencia o sacaran raíz cuadrada</a:t>
            </a:r>
            <a:endParaRPr lang="es-MX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hlinkClick r:id="rId2" action="ppaction://hlinksldjump"/>
          </p:cNvPr>
          <p:cNvSpPr txBox="1"/>
          <p:nvPr/>
        </p:nvSpPr>
        <p:spPr>
          <a:xfrm>
            <a:off x="11135225" y="6488668"/>
            <a:ext cx="105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INDICE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827" y="1971388"/>
            <a:ext cx="6420746" cy="2057687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1827" y="4863368"/>
            <a:ext cx="5887272" cy="1028844"/>
          </a:xfrm>
          <a:prstGeom prst="rect">
            <a:avLst/>
          </a:prstGeom>
        </p:spPr>
      </p:pic>
      <p:cxnSp>
        <p:nvCxnSpPr>
          <p:cNvPr id="12" name="Conector recto de flecha 11"/>
          <p:cNvCxnSpPr/>
          <p:nvPr/>
        </p:nvCxnSpPr>
        <p:spPr>
          <a:xfrm flipV="1">
            <a:off x="2832100" y="2872239"/>
            <a:ext cx="1254125" cy="3606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/>
          <p:cNvSpPr txBox="1"/>
          <p:nvPr/>
        </p:nvSpPr>
        <p:spPr>
          <a:xfrm>
            <a:off x="1308100" y="2723634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POTENCIAS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Conector recto de flecha 13"/>
          <p:cNvCxnSpPr/>
          <p:nvPr/>
        </p:nvCxnSpPr>
        <p:spPr>
          <a:xfrm flipV="1">
            <a:off x="2832100" y="5359759"/>
            <a:ext cx="1254125" cy="3606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/>
          <p:cNvSpPr txBox="1"/>
          <p:nvPr/>
        </p:nvSpPr>
        <p:spPr>
          <a:xfrm>
            <a:off x="1047750" y="5175093"/>
            <a:ext cx="1784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Raíz cuadrada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444609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28650" y="1733550"/>
            <a:ext cx="10553700" cy="4591050"/>
          </a:xfrm>
          <a:prstGeom prst="rect">
            <a:avLst/>
          </a:prstGeom>
          <a:solidFill>
            <a:schemeClr val="accent1">
              <a:lumMod val="50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16568"/>
            <a:ext cx="8172450" cy="10177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las formulas que hacen que se eleven las potencias o se saquen </a:t>
            </a:r>
            <a:r>
              <a:rPr lang="es-MX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raizes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cuadradas</a:t>
            </a:r>
            <a:endParaRPr lang="es-MX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hlinkClick r:id="rId2" action="ppaction://hlinksldjump"/>
          </p:cNvPr>
          <p:cNvSpPr txBox="1"/>
          <p:nvPr/>
        </p:nvSpPr>
        <p:spPr>
          <a:xfrm>
            <a:off x="11135225" y="6488668"/>
            <a:ext cx="105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INDICE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542" y="4581446"/>
            <a:ext cx="6554115" cy="112410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1175" y="2704915"/>
            <a:ext cx="5963482" cy="1324160"/>
          </a:xfrm>
          <a:prstGeom prst="rect">
            <a:avLst/>
          </a:prstGeom>
        </p:spPr>
      </p:pic>
      <p:cxnSp>
        <p:nvCxnSpPr>
          <p:cNvPr id="7" name="Conector recto de flecha 6"/>
          <p:cNvCxnSpPr/>
          <p:nvPr/>
        </p:nvCxnSpPr>
        <p:spPr>
          <a:xfrm>
            <a:off x="2832100" y="2908301"/>
            <a:ext cx="1803400" cy="41909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/>
          <p:cNvSpPr txBox="1"/>
          <p:nvPr/>
        </p:nvSpPr>
        <p:spPr>
          <a:xfrm>
            <a:off x="1308100" y="2723634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POTENCIAS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Conector recto de flecha 8"/>
          <p:cNvCxnSpPr/>
          <p:nvPr/>
        </p:nvCxnSpPr>
        <p:spPr>
          <a:xfrm flipV="1">
            <a:off x="2832100" y="5359759"/>
            <a:ext cx="1254125" cy="3606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/>
          <p:cNvSpPr txBox="1"/>
          <p:nvPr/>
        </p:nvSpPr>
        <p:spPr>
          <a:xfrm>
            <a:off x="1047750" y="5175093"/>
            <a:ext cx="1784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Raíz cuadrada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1235694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28650" y="1733550"/>
            <a:ext cx="10553700" cy="4591050"/>
          </a:xfrm>
          <a:prstGeom prst="rect">
            <a:avLst/>
          </a:prstGeom>
          <a:solidFill>
            <a:schemeClr val="accent1">
              <a:lumMod val="50000"/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16568"/>
            <a:ext cx="8172450" cy="10177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MX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Creacion</a:t>
            </a:r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del bucle de las ventanas</a:t>
            </a:r>
            <a:endParaRPr lang="es-MX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hlinkClick r:id="rId2" action="ppaction://hlinksldjump"/>
          </p:cNvPr>
          <p:cNvSpPr txBox="1"/>
          <p:nvPr/>
        </p:nvSpPr>
        <p:spPr>
          <a:xfrm>
            <a:off x="11135225" y="6488668"/>
            <a:ext cx="105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INDICE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82" y="3181288"/>
            <a:ext cx="9961018" cy="107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940206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254</Words>
  <Application>Microsoft Office PowerPoint</Application>
  <PresentationFormat>Panorámica</PresentationFormat>
  <Paragraphs>37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Bahnschrift SemiBold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Angel d gomez</dc:creator>
  <cp:lastModifiedBy>Daniel gomez briones</cp:lastModifiedBy>
  <cp:revision>17</cp:revision>
  <dcterms:created xsi:type="dcterms:W3CDTF">2023-06-26T03:35:37Z</dcterms:created>
  <dcterms:modified xsi:type="dcterms:W3CDTF">2023-06-29T04:06:05Z</dcterms:modified>
</cp:coreProperties>
</file>

<file path=docProps/thumbnail.jpeg>
</file>